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45"/>
  </p:notesMasterIdLst>
  <p:handoutMasterIdLst>
    <p:handoutMasterId r:id="rId46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2" r:id="rId11"/>
    <p:sldId id="2145705988" r:id="rId12"/>
    <p:sldId id="2145705989" r:id="rId13"/>
    <p:sldId id="2145706005" r:id="rId14"/>
    <p:sldId id="2145706006" r:id="rId15"/>
    <p:sldId id="2145705990" r:id="rId16"/>
    <p:sldId id="2145705991" r:id="rId17"/>
    <p:sldId id="2145705978" r:id="rId18"/>
    <p:sldId id="2145706010" r:id="rId19"/>
    <p:sldId id="2145706009" r:id="rId20"/>
    <p:sldId id="2145705992" r:id="rId21"/>
    <p:sldId id="2145705998" r:id="rId22"/>
    <p:sldId id="2145706019" r:id="rId23"/>
    <p:sldId id="2145706007" r:id="rId24"/>
    <p:sldId id="2145706008" r:id="rId25"/>
    <p:sldId id="2145706011" r:id="rId26"/>
    <p:sldId id="2145706021" r:id="rId27"/>
    <p:sldId id="2145706012" r:id="rId28"/>
    <p:sldId id="2145706023" r:id="rId29"/>
    <p:sldId id="2145706028" r:id="rId30"/>
    <p:sldId id="2145706025" r:id="rId31"/>
    <p:sldId id="2145706027" r:id="rId32"/>
    <p:sldId id="2145706029" r:id="rId33"/>
    <p:sldId id="2145706031" r:id="rId34"/>
    <p:sldId id="2145706030" r:id="rId35"/>
    <p:sldId id="2145706013" r:id="rId36"/>
    <p:sldId id="2145706017" r:id="rId37"/>
    <p:sldId id="2145706018" r:id="rId38"/>
    <p:sldId id="2145706016" r:id="rId39"/>
    <p:sldId id="2145706014" r:id="rId40"/>
    <p:sldId id="2145706022" r:id="rId41"/>
    <p:sldId id="2145706024" r:id="rId42"/>
    <p:sldId id="2145706015" r:id="rId43"/>
    <p:sldId id="2145706004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88"/>
            <p14:sldId id="2145705989"/>
            <p14:sldId id="2145706005"/>
            <p14:sldId id="2145706006"/>
            <p14:sldId id="2145705990"/>
            <p14:sldId id="2145705991"/>
            <p14:sldId id="2145705978"/>
            <p14:sldId id="2145706010"/>
            <p14:sldId id="2145706009"/>
            <p14:sldId id="2145705992"/>
            <p14:sldId id="2145705998"/>
            <p14:sldId id="2145706019"/>
            <p14:sldId id="2145706007"/>
            <p14:sldId id="2145706008"/>
            <p14:sldId id="2145706011"/>
            <p14:sldId id="2145706021"/>
            <p14:sldId id="2145706012"/>
            <p14:sldId id="2145706023"/>
            <p14:sldId id="2145706028"/>
            <p14:sldId id="2145706025"/>
            <p14:sldId id="2145706027"/>
            <p14:sldId id="2145706029"/>
            <p14:sldId id="2145706031"/>
            <p14:sldId id="2145706030"/>
            <p14:sldId id="2145706013"/>
            <p14:sldId id="2145706017"/>
            <p14:sldId id="2145706018"/>
            <p14:sldId id="2145706016"/>
            <p14:sldId id="2145706014"/>
            <p14:sldId id="2145706022"/>
            <p14:sldId id="2145706024"/>
            <p14:sldId id="2145706015"/>
            <p14:sldId id="21457060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E6CF"/>
    <a:srgbClr val="00467F"/>
    <a:srgbClr val="F300D6"/>
    <a:srgbClr val="9A07CB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6898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1542" y="42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05.08.2025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FE5D-810E-B7B7-5950-600A9844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6FA25-CA38-D556-3F92-5BA45D84D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C1F3A-A914-804C-5C7B-377EC3FB0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86EEB-14A2-B922-0899-4805CA384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781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 types for selection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ListTypeDescription,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HeaderImage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Title;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36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20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templates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lt.HeaderImage,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lt.Sumary,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pr. ProviderName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ListTemplate lt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Provider pr ON lt.ProviderId = pr.Id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lt.Title;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7FE4-70E3-1B5F-CCF9-11A8EB13F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255DC-C8D7-EF03-0A34-D81132AB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FB94B-802A-CACD-3338-346A21899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4AA4E-FAC9-2C83-83C4-44AD52945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7255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CB74-3AD0-0E34-F02F-3EABC5E34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2A95-6536-3193-DD80-0A9AD02D0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B40CB-1DA1-A424-8384-3FB42873F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E967-2A97-6EA2-F357-FF1925B6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4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information of the selected template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@TemplateId INT = 5;  -- Replace with the ID of the template to view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lt.HeaderImage,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lt.TemplateDescription,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lt.Color,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lt.Sumary,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lt.Feature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ListTemplate lt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lt.Id = @TemplateId;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250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95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3A3A-6ACC-AB08-E680-1ABEE3F6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F422A-7A7A-11A9-17A0-8F3CA8AE9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E641E-7494-F124-EB41-351045A7C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34E0-16BB-81FB-FD50-ECA5C0B42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4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46D8-A98D-E58D-9049-DD11AE3E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8D687-1A89-2E5F-24AF-3DB635F0B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59022-9C4B-D2E4-03CC-97759A0EC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access 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list info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l.Id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l.CreatedBy = @UserId THEN 'My List'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NULL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f.Id IS NOT NULL THEN 'Yes'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'No'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'Has access' AS AccessStatus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LEFT JOIN FavoriteList f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ON l.Id = f.ListId AND f.FavoriteListOfUser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l.Id = @ListId;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access: return notice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 views of the selected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if the user has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all views of the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ListView lv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lv.ListId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lv.DisplayOrder;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ListViewId,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ViewType,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DisplayOrder,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IsDefault,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CreatedAt,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 to this list'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visible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dc.SystemDataTypeId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dc.IsVisible =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2837-36F6-927C-2D26-2DB453868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608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19F7-E2DD-C321-295C-84BBBC9F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80503-E601-0929-78FB-B6C64D79E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AE24E-F718-9012-D15E-DD5440E81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the cell values for each column of the specified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lcv.CellValue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ListCellValue lcv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ListDynamicColumn ldc ON lcv.ListColumnId = ldc.Id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ListRow lr ON lcv.ListRowId = lr.Id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lr.Id = @ListRow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lr.ListId = @ListId       -- đảm bảo đúng row thuộc list đó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ldc.ListId = @ListId      -- chỉ lấy cột của list này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the comments associated with that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lrc.Content,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lrc.CreatedAt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ListRowComment lrc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lrc.CreatedBy = a.Id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lrc.ListRowId = @ListRow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67A2-657E-E247-49AE-886476D7C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200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9F89-C2F3-A793-42C1-272DB6F2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26814-0B6B-08AB-55DA-46578D02A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F9FE8-F9DE-E7B4-FA00-B650D3094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Data Types of the Column.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sd.CoverImg,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sd.DataTypeDescription,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SystemDataType sd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2C7A-97C9-23B8-72BB-7F9175433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425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1600-1335-5F0E-9E0A-E271E66D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7D4E5-D91A-3E34-6F44-FD73F4E2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FA8D-E17F-3200-B35B-E411E27C7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208F-BFBB-563F-7208-942FE8D00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7685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B690-28F4-65A8-EEA1-5F74668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5360B-D8A8-416A-21D0-2ABDE8FF9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E59B4-8498-84F4-0E0A-19755743E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Key Settings corresponding to that Data Type.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@SystemDataTypeId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KeySetting ks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DataTypeSettingKey dsk ON ks.Id = dsk.KeySettingId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dsk.SystemDataTypeId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dsk.SystemDataTypeId = @SystemDataTypeId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25693-157E-8626-435E-412ABE75B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98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4D124-AD52-D05F-48B0-9D77A512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4FB84-DDE4-EF79-0B16-8407A1C0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2997B-7F9F-6ABB-B078-348784718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FC66-8523-E2EA-FD1D-EE040E3C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701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all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5567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0D828-DE99-C24D-E243-872AE3CB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D1838-6DF2-7AAE-BCDE-CAAE90796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49E58-EA2B-CCB7-0FA3-5E04C0D7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E4267-EBDD-9539-944F-6C69E4E88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7783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4CCA-C3B4-516C-25A0-F98631C0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CE4A6-DE49-E700-5150-955A69E32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BAD9F-4139-8F56-F348-DB3D094F0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DBC40-CBD7-A9E8-6C95-8D976F1C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106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5200-00AD-0C3B-E9EF-616CEAC0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19716-02C8-0F1D-00E4-9257777E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01E8D-9E80-A4EB-AA21-B9655992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93D24-BE39-C590-93B8-C38EEF31F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5030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543D-D628-473C-4BCB-F8A9B0CA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8605-2336-D60F-2204-29F9C5E20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3AB5A-0E0B-700F-BC74-EEB04461A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E4B9-DDEF-66E6-194E-50739D412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54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BECC3-2F9C-7525-028D-9555F3D4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D18DD-7638-501D-AAB9-79E382CC6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4F007-CA97-6512-0C20-C5E457CF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3AC75-EC55-A7A8-0087-73657FB8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2018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01D4-58A9-7CEE-FCEC-DD3E9FBC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240BA-C427-A255-9D70-005CB5F23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A3D27-537B-60ED-DFB6-AC7EFF9C4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981E-B4A0-7010-8754-B98F8DA88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6594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7317-0955-6CA9-57BF-464D15FB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67AB7-32E5-AF3F-1F38-02C0C6E0A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35A5D-BEBB-0C42-CE71-39414A4A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90C3-32FC-6F53-F29B-38C21B026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705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36D0E-3DFB-3CBE-9FE3-DEE6F766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7C8F1-0B57-4A04-1A2C-AE8B20229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7823-B6F6-5D02-C374-FAADDE7F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57B96-95AA-0582-C762-3620C3342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5891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447F-1CB7-04D9-0ABB-E37A0760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B055D-4B30-A59E-E929-5D5C47DDF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2DD-CFBC-9487-1529-1ED478A5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A52D-A0FB-6089-A27B-06DBDB73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854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lists that the logged-in user created or were shared with them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DISTINCT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l.Color,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lmp.HighestPermissionCode, -- Extra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lmp.GrantedByAccountId -- Extra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ListMemberPermission lmp ON l.Id = lmp.ListId AND lmp.AccountId = @UserId -- JOIN is still used because the creator will be added to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l.CreatedBy = @UserId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OR lmp.Id IS NOT NULL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lists that the logged-in user created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l.CreatedBy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favorite lists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FavoriteList fl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INNER JOIN List l ON fl.ListId = l.Id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fl.FavoriteListOfUser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fl.CreatedAt DESC;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926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information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a.LastName,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a.Email,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a.Company,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a.AccountStatus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Account 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a.Id = @UserId;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129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55DA-FFB3-CD96-49C7-13E5B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D26C4-EB8E-F90B-B6B1-637DEBE5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0F57F-EAD8-D5E8-5D44-20FF564AF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38117-AC65-D396-6A73-AA306EAD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91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Screen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A20119-2312-F93D-05B1-8D6F20B566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697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864C-4583-CC29-9DF4-730C9092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482B54-9CF4-9EAB-0CED-7385EC25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Entities</a:t>
            </a:r>
          </a:p>
        </p:txBody>
      </p:sp>
      <p:pic>
        <p:nvPicPr>
          <p:cNvPr id="5" name="Picture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40AF3-674C-83C6-8151-9C93A431E9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>
            <a:fillRect/>
          </a:stretch>
        </p:blipFill>
        <p:spPr>
          <a:xfrm>
            <a:off x="431998" y="1302094"/>
            <a:ext cx="11411659" cy="5391335"/>
          </a:xfrm>
        </p:spPr>
      </p:pic>
    </p:spTree>
    <p:extLst>
      <p:ext uri="{BB962C8B-B14F-4D97-AF65-F5344CB8AC3E}">
        <p14:creationId xmlns:p14="http://schemas.microsoft.com/office/powerpoint/2010/main" val="384818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81E87-747C-6543-3BEA-28EFF84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D324E93-984D-E97B-F8EA-1AC9A37B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Sample Data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EBF2C1-7B83-5A92-108A-2CCA51C6F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"/>
          <a:stretch>
            <a:fillRect/>
          </a:stretch>
        </p:blipFill>
        <p:spPr>
          <a:xfrm>
            <a:off x="431998" y="1098000"/>
            <a:ext cx="11328003" cy="4171812"/>
          </a:xfrm>
        </p:spPr>
      </p:pic>
    </p:spTree>
    <p:extLst>
      <p:ext uri="{BB962C8B-B14F-4D97-AF65-F5344CB8AC3E}">
        <p14:creationId xmlns:p14="http://schemas.microsoft.com/office/powerpoint/2010/main" val="293361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148836-0D2D-E5BA-C795-DB2F2F3DC4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From List Type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90497-41CA-ECB4-231B-C6FE0AA703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AC3EC-57F2-2BF4-87F3-8DD9EE81A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009" b="8009"/>
          <a:stretch>
            <a:fillRect/>
          </a:stretch>
        </p:blipFill>
        <p:spPr>
          <a:xfrm>
            <a:off x="431999" y="1199600"/>
            <a:ext cx="11328002" cy="5473408"/>
          </a:xfrm>
        </p:spPr>
      </p:pic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A0E0-7C8E-06E3-284F-F1B7A6D1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4DC190-E5C8-4167-A117-EA5AB575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Sample Data</a:t>
            </a:r>
          </a:p>
        </p:txBody>
      </p:sp>
      <p:pic>
        <p:nvPicPr>
          <p:cNvPr id="6" name="Picture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6540A3CE-BEED-12FC-75E0-82A3B40B3D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8" b="97"/>
          <a:stretch>
            <a:fillRect/>
          </a:stretch>
        </p:blipFill>
        <p:spPr>
          <a:xfrm>
            <a:off x="926628" y="1098000"/>
            <a:ext cx="10338743" cy="5233334"/>
          </a:xfrm>
        </p:spPr>
      </p:pic>
    </p:spTree>
    <p:extLst>
      <p:ext uri="{BB962C8B-B14F-4D97-AF65-F5344CB8AC3E}">
        <p14:creationId xmlns:p14="http://schemas.microsoft.com/office/powerpoint/2010/main" val="239744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5818-D265-C143-A82E-97E110C51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0C479B3-9CF2-783C-17BC-3FC2C75E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Sample Data</a:t>
            </a:r>
          </a:p>
        </p:txBody>
      </p:sp>
      <p:pic>
        <p:nvPicPr>
          <p:cNvPr id="5" name="Picture Placeholder 4" descr="A list of tasks on a sheet of paper&#10;&#10;AI-generated content may be incorrect.">
            <a:extLst>
              <a:ext uri="{FF2B5EF4-FFF2-40B4-BE49-F238E27FC236}">
                <a16:creationId xmlns:a16="http://schemas.microsoft.com/office/drawing/2014/main" id="{0B4C9DE7-8898-DE59-9B63-5288714AA6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"/>
          <a:stretch>
            <a:fillRect/>
          </a:stretch>
        </p:blipFill>
        <p:spPr>
          <a:xfrm>
            <a:off x="431998" y="1098000"/>
            <a:ext cx="11328003" cy="4252727"/>
          </a:xfrm>
        </p:spPr>
      </p:pic>
    </p:spTree>
    <p:extLst>
      <p:ext uri="{BB962C8B-B14F-4D97-AF65-F5344CB8AC3E}">
        <p14:creationId xmlns:p14="http://schemas.microsoft.com/office/powerpoint/2010/main" val="406957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2766-D0DA-8CB6-F748-E2B98E4B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AE4D48-0173-8042-5B42-8B770347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From Template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84C92-65C8-AE48-DEEA-242353DDFE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74291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6DA6-C8B0-C5C4-F8D5-75EA773E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E7FB5-540E-7BB7-2F21-809ABB327F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4" t="14163" r="-5814" b="11567"/>
          <a:stretch>
            <a:fillRect/>
          </a:stretch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6EFF65-BED0-97FB-2976-DB9AFB26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Template View &amp; Template Column</a:t>
            </a:r>
          </a:p>
        </p:txBody>
      </p:sp>
    </p:spTree>
    <p:extLst>
      <p:ext uri="{BB962C8B-B14F-4D97-AF65-F5344CB8AC3E}">
        <p14:creationId xmlns:p14="http://schemas.microsoft.com/office/powerpoint/2010/main" val="256287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bbv Software Services AG  </a:t>
            </a:r>
            <a:r>
              <a:rPr lang="en-GB"/>
              <a:t>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FC20-957F-E597-13A6-F543A870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D86470-0489-106E-14C9-D4696E67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Template Entities</a:t>
            </a:r>
          </a:p>
        </p:txBody>
      </p:sp>
      <p:pic>
        <p:nvPicPr>
          <p:cNvPr id="15" name="Picture Placeholder 14" descr="A diagram of a computer&#10;&#10;AI-generated content may be incorrect.">
            <a:extLst>
              <a:ext uri="{FF2B5EF4-FFF2-40B4-BE49-F238E27FC236}">
                <a16:creationId xmlns:a16="http://schemas.microsoft.com/office/drawing/2014/main" id="{48EFA83C-8081-CC55-481B-4BB20E5AAD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"/>
          <a:stretch>
            <a:fillRect/>
          </a:stretch>
        </p:blipFill>
        <p:spPr>
          <a:xfrm>
            <a:off x="431998" y="1098000"/>
            <a:ext cx="11328003" cy="4077412"/>
          </a:xfrm>
        </p:spPr>
      </p:pic>
    </p:spTree>
    <p:extLst>
      <p:ext uri="{BB962C8B-B14F-4D97-AF65-F5344CB8AC3E}">
        <p14:creationId xmlns:p14="http://schemas.microsoft.com/office/powerpoint/2010/main" val="367894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EF38-376F-1BD6-5CAC-C19E1A23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CDE327-815A-7899-3890-2C397D9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Management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945676-F6C4-7CD7-F98C-94A0F487CC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431998" y="1098000"/>
            <a:ext cx="11328003" cy="5351812"/>
          </a:xfrm>
        </p:spPr>
      </p:pic>
    </p:spTree>
    <p:extLst>
      <p:ext uri="{BB962C8B-B14F-4D97-AF65-F5344CB8AC3E}">
        <p14:creationId xmlns:p14="http://schemas.microsoft.com/office/powerpoint/2010/main" val="2065409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AE94-9C99-2013-F9F0-3E2755DD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5C2F91-A801-434C-A0DF-099E4FFF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Row Detail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39445B-7E5C-1C02-5061-D619D35E51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21596" r="2142" b="5607"/>
          <a:stretch>
            <a:fillRect/>
          </a:stretch>
        </p:blipFill>
        <p:spPr>
          <a:xfrm>
            <a:off x="432000" y="1098000"/>
            <a:ext cx="11328002" cy="4858893"/>
          </a:xfrm>
        </p:spPr>
      </p:pic>
    </p:spTree>
    <p:extLst>
      <p:ext uri="{BB962C8B-B14F-4D97-AF65-F5344CB8AC3E}">
        <p14:creationId xmlns:p14="http://schemas.microsoft.com/office/powerpoint/2010/main" val="3849953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F8A1-492E-D225-2B6B-B6D52915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118052-DF54-D4A4-9B78-FE0346D9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D913B1-935B-382A-D64F-8C493FA4D3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21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1D4A-5197-4EE0-99C6-D16E6E33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1D64CC-BB0C-D2E7-5CB6-549EA6FE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Entities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7D46F-883A-4E43-C570-DBE431B0FE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>
            <a:fillRect/>
          </a:stretch>
        </p:blipFill>
        <p:spPr>
          <a:xfrm>
            <a:off x="431999" y="1098001"/>
            <a:ext cx="11252002" cy="4090242"/>
          </a:xfrm>
        </p:spPr>
      </p:pic>
    </p:spTree>
    <p:extLst>
      <p:ext uri="{BB962C8B-B14F-4D97-AF65-F5344CB8AC3E}">
        <p14:creationId xmlns:p14="http://schemas.microsoft.com/office/powerpoint/2010/main" val="2219475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E733E-D767-3AC2-04A7-69E5FD9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E9C9-9C71-D595-387F-F8C47AC8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 Setting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3A998-350F-4FF5-0F36-2B884A7F75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5905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51FE-27B2-BD9A-75FF-96FAB6CC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45AC86-4383-E46B-9025-7140C392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 Setting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1A061-7F46-8518-F702-6C65407587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84" b="566"/>
          <a:stretch>
            <a:fillRect/>
          </a:stretch>
        </p:blipFill>
        <p:spPr>
          <a:xfrm>
            <a:off x="431998" y="1098000"/>
            <a:ext cx="11328003" cy="4657298"/>
          </a:xfrm>
        </p:spPr>
      </p:pic>
    </p:spTree>
    <p:extLst>
      <p:ext uri="{BB962C8B-B14F-4D97-AF65-F5344CB8AC3E}">
        <p14:creationId xmlns:p14="http://schemas.microsoft.com/office/powerpoint/2010/main" val="1673076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CAC2C-A674-06FD-06E8-34044DF7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A1BE0-430C-4ACB-EE9F-27F5035E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80882"/>
            <a:ext cx="6111676" cy="4494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8BB1D-2985-1E22-7B92-B1DB289A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283" y="937968"/>
            <a:ext cx="3227680" cy="5636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C74CA1-BBBE-0D58-393A-0A6E47E0AF41}"/>
              </a:ext>
            </a:extLst>
          </p:cNvPr>
          <p:cNvSpPr/>
          <p:nvPr/>
        </p:nvSpPr>
        <p:spPr>
          <a:xfrm>
            <a:off x="942975" y="5043488"/>
            <a:ext cx="1800225" cy="43363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809859-C1A4-D2D7-7EFC-2C6D1AC0F78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743200" y="4150519"/>
            <a:ext cx="6057900" cy="1109784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F0C86-DABF-965A-E7F4-A53E4CB2F99C}"/>
              </a:ext>
            </a:extLst>
          </p:cNvPr>
          <p:cNvSpPr/>
          <p:nvPr/>
        </p:nvSpPr>
        <p:spPr>
          <a:xfrm>
            <a:off x="8801100" y="2271713"/>
            <a:ext cx="1985963" cy="375761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E4BD6-921A-4F98-D757-3F6779647252}"/>
              </a:ext>
            </a:extLst>
          </p:cNvPr>
          <p:cNvSpPr txBox="1"/>
          <p:nvPr/>
        </p:nvSpPr>
        <p:spPr>
          <a:xfrm>
            <a:off x="6886576" y="3756306"/>
            <a:ext cx="1914524" cy="4572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rgbClr val="FF0000"/>
                </a:solidFill>
              </a:rPr>
              <a:t>System columns</a:t>
            </a:r>
            <a:endParaRPr lang="en-US" b="1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77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78D617-A8B5-5AF6-7F93-416FD9F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Column 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FCCD9-C62F-4126-75DB-AF9550B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" y="1398947"/>
            <a:ext cx="3619015" cy="205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C3B1CF-8A3A-DDFD-6D32-EE0AA3E89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53" y="1372663"/>
            <a:ext cx="3225754" cy="2227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7DF769-56F8-1282-844D-44B00600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52" y="3752647"/>
            <a:ext cx="6764588" cy="1876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85840F-C99C-9BBD-D1EB-44C186C0D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17" y="1398947"/>
            <a:ext cx="4567983" cy="2227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A77631-40A3-8838-CDE6-A95CFE349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107" y="3752647"/>
            <a:ext cx="431542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51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49D99-2A46-C6AF-B699-CF9A8792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2BAC9-8B57-E94F-A978-71B08D9E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Column 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F905F-3826-3F22-4605-5C6DCA318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" y="1398947"/>
            <a:ext cx="3619015" cy="205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A4B92C-34FB-8F54-4B78-264AC116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53" y="1372663"/>
            <a:ext cx="3225754" cy="22277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B69E9E-69D1-972C-3B25-94243024B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617" y="1398947"/>
            <a:ext cx="4567983" cy="2227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7D61B9-4D88-2C32-6403-303CE248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51" y="3875112"/>
            <a:ext cx="6652973" cy="1425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7349F-B253-F130-83E5-3AA06F25B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655" y="3600450"/>
            <a:ext cx="5073893" cy="20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8BCDD3F-C285-8564-2E0C-B5016B707E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869" b="869"/>
          <a:stretch/>
        </p:blipFill>
        <p:spPr>
          <a:prstGeom prst="rect">
            <a:avLst/>
          </a:prstGeom>
          <a:solidFill>
            <a:srgbClr val="FFFFFF">
              <a:lumMod val="95000"/>
            </a:srgb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E93254-B526-C37E-5A96-CFD288E4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View</a:t>
            </a:r>
          </a:p>
        </p:txBody>
      </p:sp>
    </p:spTree>
    <p:extLst>
      <p:ext uri="{BB962C8B-B14F-4D97-AF65-F5344CB8AC3E}">
        <p14:creationId xmlns:p14="http://schemas.microsoft.com/office/powerpoint/2010/main" val="299771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B3D6-0D90-33B9-E52B-34E7749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EF6148-A32C-DC2D-8887-5033433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E4DBD-7233-9237-30AF-569C003E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11" y="1221825"/>
            <a:ext cx="2571750" cy="527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EFBAA-F817-DF76-C85F-95F67995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041" y="1345650"/>
            <a:ext cx="252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7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C88F4-F4BB-ADB7-0F34-DF90406B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5ADF-296C-EB09-C199-E2C59615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2" y="1242810"/>
            <a:ext cx="2752725" cy="5267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9D1D4-770F-A886-5460-52ACF969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74" y="1271384"/>
            <a:ext cx="25241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5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BCF3-8133-6283-0B32-0AA491A00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D024FB-41DA-AF68-5E05-C4A9625A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</a:t>
            </a:r>
          </a:p>
        </p:txBody>
      </p:sp>
      <p:pic>
        <p:nvPicPr>
          <p:cNvPr id="15" name="Picture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1F8A1-2CF5-CB8C-F068-4B27AAB82B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" r="180"/>
          <a:stretch>
            <a:fillRect/>
          </a:stretch>
        </p:blipFill>
        <p:spPr>
          <a:xfrm>
            <a:off x="2046514" y="1098000"/>
            <a:ext cx="8098971" cy="5760000"/>
          </a:xfrm>
        </p:spPr>
      </p:pic>
    </p:spTree>
    <p:extLst>
      <p:ext uri="{BB962C8B-B14F-4D97-AF65-F5344CB8AC3E}">
        <p14:creationId xmlns:p14="http://schemas.microsoft.com/office/powerpoint/2010/main" val="3265042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687D-585A-D598-01E2-2F6EFA9F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5A7C6D-E99A-546E-A5A6-394C7A2E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0F6A0-CE23-0619-E321-B7F040286C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30"/>
          <a:stretch>
            <a:fillRect/>
          </a:stretch>
        </p:blipFill>
        <p:spPr>
          <a:xfrm>
            <a:off x="431998" y="1098001"/>
            <a:ext cx="11324573" cy="4790704"/>
          </a:xfrm>
        </p:spPr>
      </p:pic>
    </p:spTree>
    <p:extLst>
      <p:ext uri="{BB962C8B-B14F-4D97-AF65-F5344CB8AC3E}">
        <p14:creationId xmlns:p14="http://schemas.microsoft.com/office/powerpoint/2010/main" val="983998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E945-4E22-B789-684A-20115019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AAD71D-C359-19F2-4466-45BA7C20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 Sample Data</a:t>
            </a:r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D55256-DB90-15B6-29C3-00DA194F69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7"/>
          <a:stretch>
            <a:fillRect/>
          </a:stretch>
        </p:blipFill>
        <p:spPr>
          <a:xfrm>
            <a:off x="431998" y="1098000"/>
            <a:ext cx="11328003" cy="3524498"/>
          </a:xfrm>
        </p:spPr>
      </p:pic>
    </p:spTree>
    <p:extLst>
      <p:ext uri="{BB962C8B-B14F-4D97-AF65-F5344CB8AC3E}">
        <p14:creationId xmlns:p14="http://schemas.microsoft.com/office/powerpoint/2010/main" val="4177852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4176-F051-EECB-CA50-D6E847FE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D8F9AC3-DDC2-5E69-44D4-2103D237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</a:t>
            </a:r>
          </a:p>
        </p:txBody>
      </p:sp>
      <p:pic>
        <p:nvPicPr>
          <p:cNvPr id="4" name="Picture Placeholder 3" descr="A screenshot of a chat&#10;&#10;AI-generated content may be incorrect.">
            <a:extLst>
              <a:ext uri="{FF2B5EF4-FFF2-40B4-BE49-F238E27FC236}">
                <a16:creationId xmlns:a16="http://schemas.microsoft.com/office/drawing/2014/main" id="{A2D34B8B-3887-EBFA-4D46-8D70675496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869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3D6D-3269-CDC4-C6FE-1DF37517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D31A76-AF79-E867-F1D8-269AF3EB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</a:t>
            </a:r>
          </a:p>
        </p:txBody>
      </p:sp>
      <p:pic>
        <p:nvPicPr>
          <p:cNvPr id="6" name="Picture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A6299011-E8CA-ECA8-EC51-11439714D8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186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6274-33D8-1813-1409-C7BB7617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0FAEAA-EE44-CEEB-4EF5-CF4A3D02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 Entities</a:t>
            </a:r>
          </a:p>
        </p:txBody>
      </p:sp>
      <p:pic>
        <p:nvPicPr>
          <p:cNvPr id="5" name="Picture Placeholder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8C207E9-9D6E-DD67-DB19-1515B410C5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" r="205"/>
          <a:stretch>
            <a:fillRect/>
          </a:stretch>
        </p:blipFill>
        <p:spPr>
          <a:xfrm>
            <a:off x="1873349" y="1098000"/>
            <a:ext cx="8445301" cy="5243408"/>
          </a:xfrm>
        </p:spPr>
      </p:pic>
    </p:spTree>
    <p:extLst>
      <p:ext uri="{BB962C8B-B14F-4D97-AF65-F5344CB8AC3E}">
        <p14:creationId xmlns:p14="http://schemas.microsoft.com/office/powerpoint/2010/main" val="4119104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D0C0-BBE2-736B-6DB9-EEBA4825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661A88-CE61-8704-DE90-3646700B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 Sample Data</a:t>
            </a:r>
          </a:p>
        </p:txBody>
      </p:sp>
      <p:pic>
        <p:nvPicPr>
          <p:cNvPr id="4" name="Picture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94C8C31-6CE5-9517-A2A5-6AE0FA29DC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6"/>
          <a:stretch>
            <a:fillRect/>
          </a:stretch>
        </p:blipFill>
        <p:spPr>
          <a:xfrm>
            <a:off x="431999" y="1098001"/>
            <a:ext cx="11353602" cy="3478398"/>
          </a:xfrm>
        </p:spPr>
      </p:pic>
    </p:spTree>
    <p:extLst>
      <p:ext uri="{BB962C8B-B14F-4D97-AF65-F5344CB8AC3E}">
        <p14:creationId xmlns:p14="http://schemas.microsoft.com/office/powerpoint/2010/main" val="302408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555665"/>
            <a:ext cx="5232000" cy="489600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Key Functionalities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F2D4-EE8F-6712-04E7-235CC71B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3DFA8A-0AB8-71E6-C1B2-00CA5215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Trash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31B2A2-9EEE-B83A-77AB-6E4855A2F8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 b="9"/>
          <a:stretch>
            <a:fillRect/>
          </a:stretch>
        </p:blipFill>
        <p:spPr>
          <a:xfrm>
            <a:off x="431998" y="1098000"/>
            <a:ext cx="11328003" cy="5351812"/>
          </a:xfrm>
        </p:spPr>
      </p:pic>
    </p:spTree>
    <p:extLst>
      <p:ext uri="{BB962C8B-B14F-4D97-AF65-F5344CB8AC3E}">
        <p14:creationId xmlns:p14="http://schemas.microsoft.com/office/powerpoint/2010/main" val="334640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3306-D96C-F23E-D98C-D03D105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EF90ED-AEED-A160-1BCE-A3CD84AD9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35B0710-24D8-DC02-9718-E3525B623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AC88A2-8CBC-9629-9F61-1ECA954DFD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F7F58-5182-D291-B326-EF091C452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324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Key </a:t>
            </a:r>
            <a:r>
              <a:rPr lang="en-US" dirty="0" err="1"/>
              <a:t>Functionalitie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72" y="1109759"/>
            <a:ext cx="7219428" cy="4638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826883"/>
            <a:ext cx="4877419" cy="3204232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Screen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8B8A0-1BF9-276A-9BF9-724FE94B21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 b="3386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1440</TotalTime>
  <Words>1401</Words>
  <Application>Microsoft Office PowerPoint</Application>
  <PresentationFormat>Widescreen</PresentationFormat>
  <Paragraphs>323</Paragraphs>
  <Slides>41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</vt:lpstr>
      <vt:lpstr>Key Functionalities of MS Lists</vt:lpstr>
      <vt:lpstr>Dashboard Screen</vt:lpstr>
      <vt:lpstr>Dashboard Screen</vt:lpstr>
      <vt:lpstr>Dashboard Entities</vt:lpstr>
      <vt:lpstr>Dashboard Sample Data</vt:lpstr>
      <vt:lpstr>Create List Screen</vt:lpstr>
      <vt:lpstr>Create List From List Type</vt:lpstr>
      <vt:lpstr>Create List Screen</vt:lpstr>
      <vt:lpstr>Create List Sample Data</vt:lpstr>
      <vt:lpstr>Create List Sample Data</vt:lpstr>
      <vt:lpstr>Create List From Template</vt:lpstr>
      <vt:lpstr>Template View &amp; Template Column</vt:lpstr>
      <vt:lpstr>Template Entities</vt:lpstr>
      <vt:lpstr>List Management</vt:lpstr>
      <vt:lpstr>List Row Detail</vt:lpstr>
      <vt:lpstr>List Column</vt:lpstr>
      <vt:lpstr>List Entities</vt:lpstr>
      <vt:lpstr>List Column Setting</vt:lpstr>
      <vt:lpstr>List Column Setting Entities</vt:lpstr>
      <vt:lpstr>System column</vt:lpstr>
      <vt:lpstr>System Column example data</vt:lpstr>
      <vt:lpstr>Dynamic Column example data</vt:lpstr>
      <vt:lpstr>Format View</vt:lpstr>
      <vt:lpstr>Format View</vt:lpstr>
      <vt:lpstr>Format Column</vt:lpstr>
      <vt:lpstr>List View</vt:lpstr>
      <vt:lpstr>List View Entities</vt:lpstr>
      <vt:lpstr>List View Sample Data</vt:lpstr>
      <vt:lpstr>Manage Access</vt:lpstr>
      <vt:lpstr>Manage Access</vt:lpstr>
      <vt:lpstr>Manage Access Entities</vt:lpstr>
      <vt:lpstr>Manage Access Sample Data</vt:lpstr>
      <vt:lpstr>Trash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Tuyết Mi</cp:lastModifiedBy>
  <cp:revision>26</cp:revision>
  <dcterms:created xsi:type="dcterms:W3CDTF">2025-07-10T03:51:23Z</dcterms:created>
  <dcterms:modified xsi:type="dcterms:W3CDTF">2025-08-05T06:21:03Z</dcterms:modified>
</cp:coreProperties>
</file>